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9" r:id="rId2"/>
  </p:sldMasterIdLst>
  <p:notesMasterIdLst>
    <p:notesMasterId r:id="rId11"/>
  </p:notesMasterIdLst>
  <p:sldIdLst>
    <p:sldId id="256" r:id="rId3"/>
    <p:sldId id="269" r:id="rId4"/>
    <p:sldId id="257" r:id="rId5"/>
    <p:sldId id="258" r:id="rId6"/>
    <p:sldId id="266" r:id="rId7"/>
    <p:sldId id="267" r:id="rId8"/>
    <p:sldId id="262" r:id="rId9"/>
    <p:sldId id="26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35C"/>
    <a:srgbClr val="89D3B6"/>
    <a:srgbClr val="FFC390"/>
    <a:srgbClr val="9D82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99" autoAdjust="0"/>
    <p:restoredTop sz="86410" autoAdjust="0"/>
  </p:normalViewPr>
  <p:slideViewPr>
    <p:cSldViewPr snapToGrid="0">
      <p:cViewPr>
        <p:scale>
          <a:sx n="98" d="100"/>
          <a:sy n="98" d="100"/>
        </p:scale>
        <p:origin x="240" y="606"/>
      </p:cViewPr>
      <p:guideLst>
        <p:guide orient="horz" pos="2160"/>
        <p:guide pos="3840"/>
      </p:guideLst>
    </p:cSldViewPr>
  </p:slideViewPr>
  <p:outlineViewPr>
    <p:cViewPr>
      <p:scale>
        <a:sx n="33" d="100"/>
        <a:sy n="33" d="100"/>
      </p:scale>
      <p:origin x="32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50DBF-4F05-7644-9768-AF5B7A9E845E}" type="datetimeFigureOut">
              <a:rPr lang="fr-FR" smtClean="0"/>
              <a:t>19/01/2017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674FE-6696-034F-8D13-BCA536CD7265}" type="slidenum">
              <a:rPr lang="fr-FR" smtClean="0"/>
              <a:t>‹N°›</a:t>
            </a:fld>
            <a:endParaRPr lang="fr-FR"/>
          </a:p>
        </p:txBody>
      </p:sp>
    </p:spTree>
    <p:extLst>
      <p:ext uri="{BB962C8B-B14F-4D97-AF65-F5344CB8AC3E}">
        <p14:creationId xmlns:p14="http://schemas.microsoft.com/office/powerpoint/2010/main" val="19134516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40BBE91-7264-4D89-8C01-3FF4BE5C763E}" type="datetimeFigureOut">
              <a:rPr lang="fr-FR" smtClean="0"/>
              <a:pPr/>
              <a:t>19/01/2017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193432-ECE0-4DEE-AC80-BB30D05C0DE2}" type="slidenum">
              <a:rPr lang="fr-FR" smtClean="0"/>
              <a:pPr/>
              <a:t>‹N°›</a:t>
            </a:fld>
            <a:endParaRPr lang="fr-FR"/>
          </a:p>
        </p:txBody>
      </p:sp>
      <p:sp>
        <p:nvSpPr>
          <p:cNvPr id="7" name="Espace réservé du titre 1"/>
          <p:cNvSpPr>
            <a:spLocks noGrp="1"/>
          </p:cNvSpPr>
          <p:nvPr>
            <p:ph type="title" hasCustomPrompt="1"/>
          </p:nvPr>
        </p:nvSpPr>
        <p:spPr>
          <a:xfrm>
            <a:off x="838200" y="2509809"/>
            <a:ext cx="10515600" cy="1325563"/>
          </a:xfrm>
          <a:prstGeom prst="rect">
            <a:avLst/>
          </a:prstGeom>
        </p:spPr>
        <p:txBody>
          <a:bodyPr vert="horz" lIns="91440" tIns="45720" rIns="91440" bIns="45720" rtlCol="0" anchor="ctr">
            <a:normAutofit/>
          </a:bodyPr>
          <a:lstStyle/>
          <a:p>
            <a:r>
              <a:rPr lang="fr-FR" dirty="0"/>
              <a:t>Modifiez le titre</a:t>
            </a:r>
          </a:p>
        </p:txBody>
      </p:sp>
    </p:spTree>
    <p:extLst>
      <p:ext uri="{BB962C8B-B14F-4D97-AF65-F5344CB8AC3E}">
        <p14:creationId xmlns:p14="http://schemas.microsoft.com/office/powerpoint/2010/main" val="122983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025733" y="94471"/>
            <a:ext cx="8140528" cy="1379008"/>
          </a:xfrm>
          <a:prstGeom prst="rect">
            <a:avLst/>
          </a:prstGeom>
        </p:spPr>
        <p:txBody>
          <a:bodyPr/>
          <a:lstStyle>
            <a:lvl1pPr>
              <a:defRPr>
                <a:latin typeface="+mj-lt"/>
              </a:defRPr>
            </a:lvl1pPr>
          </a:lstStyle>
          <a:p>
            <a:r>
              <a:rPr lang="fr-FR" dirty="0"/>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E6CFB965-99CF-449A-9BEC-86A44797937F}" type="datetimeFigureOut">
              <a:rPr lang="fr-FR" smtClean="0"/>
              <a:pPr/>
              <a:t>19/01/2017</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BE8F89BB-4308-472F-B7A0-07BB35BD5D26}" type="slidenum">
              <a:rPr lang="fr-FR" smtClean="0"/>
              <a:pPr/>
              <a:t>‹N°›</a:t>
            </a:fld>
            <a:endParaRPr lang="fr-FR"/>
          </a:p>
        </p:txBody>
      </p:sp>
    </p:spTree>
    <p:extLst>
      <p:ext uri="{BB962C8B-B14F-4D97-AF65-F5344CB8AC3E}">
        <p14:creationId xmlns:p14="http://schemas.microsoft.com/office/powerpoint/2010/main" val="1045431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2509809"/>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BBE91-7264-4D89-8C01-3FF4BE5C763E}" type="datetimeFigureOut">
              <a:rPr lang="fr-FR" smtClean="0"/>
              <a:pPr/>
              <a:t>19/01/2017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93432-ECE0-4DEE-AC80-BB30D05C0DE2}" type="slidenum">
              <a:rPr lang="fr-FR" smtClean="0"/>
              <a:pPr/>
              <a:t>‹N°›</a:t>
            </a:fld>
            <a:endParaRPr lang="fr-FR"/>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99930" y="2980338"/>
            <a:ext cx="259895" cy="384503"/>
          </a:xfrm>
          <a:prstGeom prst="rect">
            <a:avLst/>
          </a:prstGeom>
        </p:spPr>
      </p:pic>
      <p:pic>
        <p:nvPicPr>
          <p:cNvPr id="2051"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170" y="217242"/>
            <a:ext cx="12136830" cy="606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72903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lnSpc>
          <a:spcPct val="90000"/>
        </a:lnSpc>
        <a:spcBef>
          <a:spcPct val="0"/>
        </a:spcBef>
        <a:buNone/>
        <a:defRPr sz="4400" kern="1200">
          <a:solidFill>
            <a:srgbClr val="2923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space réservé du texte 2"/>
          <p:cNvSpPr>
            <a:spLocks noGrp="1"/>
          </p:cNvSpPr>
          <p:nvPr>
            <p:ph type="body" idx="1"/>
          </p:nvPr>
        </p:nvSpPr>
        <p:spPr>
          <a:xfrm>
            <a:off x="1559982" y="2034073"/>
            <a:ext cx="9072033" cy="4142890"/>
          </a:xfrm>
          <a:prstGeom prst="rect">
            <a:avLst/>
          </a:prstGeom>
        </p:spPr>
        <p:txBody>
          <a:bodyPr vert="horz" lIns="91440" tIns="45720" rIns="91440" bIns="45720" rtlCol="0">
            <a:normAutofit/>
          </a:bodyPr>
          <a:lstStyle/>
          <a:p>
            <a:pPr lvl="0"/>
            <a:r>
              <a:rPr lang="fr-FR" dirty="0"/>
              <a:t>Modifier le texte</a:t>
            </a:r>
          </a:p>
        </p:txBody>
      </p:sp>
      <p:pic>
        <p:nvPicPr>
          <p:cNvPr id="3" name="Image 2"/>
          <p:cNvPicPr>
            <a:picLocks noChangeAspect="1"/>
          </p:cNvPicPr>
          <p:nvPr userDrawn="1"/>
        </p:nvPicPr>
        <p:blipFill rotWithShape="1">
          <a:blip r:embed="rId3">
            <a:extLst>
              <a:ext uri="{28A0092B-C50C-407E-A947-70E740481C1C}">
                <a14:useLocalDpi xmlns:a14="http://schemas.microsoft.com/office/drawing/2010/main" val="0"/>
              </a:ext>
            </a:extLst>
          </a:blip>
          <a:srcRect l="34231" r="-34231" b="24792"/>
          <a:stretch/>
        </p:blipFill>
        <p:spPr>
          <a:xfrm>
            <a:off x="0" y="3302321"/>
            <a:ext cx="4728779" cy="3564000"/>
          </a:xfrm>
          <a:prstGeom prst="rect">
            <a:avLst/>
          </a:prstGeom>
        </p:spPr>
      </p:pic>
      <p:pic>
        <p:nvPicPr>
          <p:cNvPr id="7" name="Image 6"/>
          <p:cNvPicPr>
            <a:picLocks noChangeAspect="1"/>
          </p:cNvPicPr>
          <p:nvPr userDrawn="1"/>
        </p:nvPicPr>
        <p:blipFill rotWithShape="1">
          <a:blip r:embed="rId4">
            <a:extLst>
              <a:ext uri="{28A0092B-C50C-407E-A947-70E740481C1C}">
                <a14:useLocalDpi xmlns:a14="http://schemas.microsoft.com/office/drawing/2010/main" val="0"/>
              </a:ext>
            </a:extLst>
          </a:blip>
          <a:srcRect l="-1" r="28561"/>
          <a:stretch/>
        </p:blipFill>
        <p:spPr>
          <a:xfrm>
            <a:off x="8881188" y="486631"/>
            <a:ext cx="3312000" cy="2736110"/>
          </a:xfrm>
          <a:prstGeom prst="rect">
            <a:avLst/>
          </a:prstGeom>
        </p:spPr>
      </p:pic>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65178" y="6474586"/>
            <a:ext cx="972824" cy="234638"/>
          </a:xfrm>
          <a:prstGeom prst="rect">
            <a:avLst/>
          </a:prstGeom>
        </p:spPr>
      </p:pic>
      <p:pic>
        <p:nvPicPr>
          <p:cNvPr id="12" name="Imag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35682" y="271060"/>
            <a:ext cx="8520635" cy="1333333"/>
          </a:xfrm>
          <a:prstGeom prst="rect">
            <a:avLst/>
          </a:prstGeom>
        </p:spPr>
      </p:pic>
      <p:sp>
        <p:nvSpPr>
          <p:cNvPr id="19" name="Espace réservé du titre 1"/>
          <p:cNvSpPr>
            <a:spLocks noGrp="1"/>
          </p:cNvSpPr>
          <p:nvPr>
            <p:ph type="title"/>
          </p:nvPr>
        </p:nvSpPr>
        <p:spPr>
          <a:xfrm>
            <a:off x="2025734" y="289722"/>
            <a:ext cx="8140528" cy="899964"/>
          </a:xfrm>
          <a:prstGeom prst="rect">
            <a:avLst/>
          </a:prstGeom>
        </p:spPr>
        <p:txBody>
          <a:bodyPr vert="horz" lIns="91440" tIns="45720" rIns="91440" bIns="45720" rtlCol="0" anchor="ctr">
            <a:normAutofit/>
          </a:bodyPr>
          <a:lstStyle/>
          <a:p>
            <a:r>
              <a:rPr lang="fr-FR" dirty="0"/>
              <a:t> </a:t>
            </a:r>
          </a:p>
        </p:txBody>
      </p:sp>
    </p:spTree>
    <p:extLst>
      <p:ext uri="{BB962C8B-B14F-4D97-AF65-F5344CB8AC3E}">
        <p14:creationId xmlns:p14="http://schemas.microsoft.com/office/powerpoint/2010/main" val="240173012"/>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lemi.f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61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a:t>
            </a:r>
            <a:endParaRPr lang="fr-FR" dirty="0"/>
          </a:p>
        </p:txBody>
      </p:sp>
      <p:sp>
        <p:nvSpPr>
          <p:cNvPr id="4" name="ZoneTexte 3"/>
          <p:cNvSpPr txBox="1"/>
          <p:nvPr/>
        </p:nvSpPr>
        <p:spPr>
          <a:xfrm>
            <a:off x="2358698" y="1995525"/>
            <a:ext cx="9833302" cy="5632312"/>
          </a:xfrm>
          <a:prstGeom prst="rect">
            <a:avLst/>
          </a:prstGeom>
          <a:noFill/>
        </p:spPr>
        <p:txBody>
          <a:bodyPr wrap="square" rtlCol="0">
            <a:spAutoFit/>
          </a:bodyPr>
          <a:lstStyle/>
          <a:p>
            <a:r>
              <a:rPr lang="fr-FR" dirty="0" smtClean="0"/>
              <a:t>À l’heure de la multiplication des écrans, les parents se posent de multiples questions sur  le rapport de leurs enfants aux médias et à l’information. </a:t>
            </a:r>
          </a:p>
          <a:p>
            <a:endParaRPr lang="fr-FR" dirty="0" smtClean="0"/>
          </a:p>
          <a:p>
            <a:r>
              <a:rPr lang="fr-FR" dirty="0" smtClean="0"/>
              <a:t>Le CLEMI organise avec ses partenaires, les 10 et 11 janvier à Lyon, un forum du numérique « Vos enfants, les médias et Internet » à destination des familles, des acteurs associatifs, culturels et éducatifs.</a:t>
            </a:r>
          </a:p>
          <a:p>
            <a:endParaRPr lang="fr-FR" dirty="0" smtClean="0"/>
          </a:p>
          <a:p>
            <a:r>
              <a:rPr lang="fr-FR" dirty="0" smtClean="0"/>
              <a:t>À l’occasion de cet événement sont proposés :</a:t>
            </a:r>
          </a:p>
          <a:p>
            <a:r>
              <a:rPr lang="fr-FR" dirty="0" smtClean="0"/>
              <a:t>- Un café des parents</a:t>
            </a:r>
          </a:p>
          <a:p>
            <a:r>
              <a:rPr lang="fr-FR" dirty="0" smtClean="0"/>
              <a:t>- Une représentation de la pièce de théâtre "Le Prochain train », un conte sur nos liens à l'ère numérique</a:t>
            </a:r>
          </a:p>
          <a:p>
            <a:pPr>
              <a:buFontTx/>
              <a:buChar char="-"/>
            </a:pPr>
            <a:r>
              <a:rPr lang="fr-FR" dirty="0" smtClean="0"/>
              <a:t> Des débats entre professionnels de l'éducation aux médias et à l'information (experts, éducateurs, enseignants...)</a:t>
            </a:r>
          </a:p>
          <a:p>
            <a:pPr>
              <a:buFontTx/>
              <a:buChar char="-"/>
            </a:pPr>
            <a:r>
              <a:rPr lang="fr-FR" dirty="0" smtClean="0"/>
              <a:t> Un espace "Enfance" dédié à l'éducation aux médias et à l'accueil des parents</a:t>
            </a:r>
          </a:p>
          <a:p>
            <a:pPr>
              <a:buFontTx/>
              <a:buChar char="-"/>
            </a:pPr>
            <a:r>
              <a:rPr lang="fr-FR" dirty="0" smtClean="0"/>
              <a:t> Des ateliers gratuits d'éducation aux médias et au numérique pour les enfants et les jeunes</a:t>
            </a:r>
          </a:p>
          <a:p>
            <a:pPr>
              <a:buFontTx/>
              <a:buChar char="-"/>
            </a:pPr>
            <a:r>
              <a:rPr lang="fr-FR" dirty="0" smtClean="0"/>
              <a:t> Une table ronde sur les médias scolaires </a:t>
            </a:r>
          </a:p>
          <a:p>
            <a:pPr>
              <a:buFontTx/>
              <a:buChar char="-"/>
            </a:pPr>
            <a:endParaRPr lang="fr-FR" dirty="0" smtClean="0"/>
          </a:p>
          <a:p>
            <a:r>
              <a:rPr lang="fr-FR" b="1" dirty="0" smtClean="0"/>
              <a:t> </a:t>
            </a:r>
          </a:p>
          <a:p>
            <a:endParaRPr lang="fr-FR" b="1" dirty="0" smtClean="0"/>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apture d’écran 2016-11-21 à 13.50.57.png"/>
          <p:cNvPicPr>
            <a:picLocks noChangeAspect="1"/>
          </p:cNvPicPr>
          <p:nvPr/>
        </p:nvPicPr>
        <p:blipFill>
          <a:blip r:embed="rId2"/>
          <a:stretch>
            <a:fillRect/>
          </a:stretch>
        </p:blipFill>
        <p:spPr>
          <a:xfrm>
            <a:off x="3601650" y="3831111"/>
            <a:ext cx="6151949" cy="3026890"/>
          </a:xfrm>
          <a:prstGeom prst="rect">
            <a:avLst/>
          </a:prstGeom>
        </p:spPr>
      </p:pic>
      <p:sp>
        <p:nvSpPr>
          <p:cNvPr id="2" name="Titre 1"/>
          <p:cNvSpPr>
            <a:spLocks noGrp="1"/>
          </p:cNvSpPr>
          <p:nvPr>
            <p:ph type="title"/>
          </p:nvPr>
        </p:nvSpPr>
        <p:spPr/>
        <p:txBody>
          <a:bodyPr>
            <a:normAutofit fontScale="90000"/>
          </a:bodyPr>
          <a:lstStyle/>
          <a:p>
            <a:r>
              <a:rPr lang="fr-FR" sz="3600" b="1" dirty="0" smtClean="0"/>
              <a:t/>
            </a:r>
            <a:br>
              <a:rPr lang="fr-FR" sz="3600" b="1" dirty="0" smtClean="0"/>
            </a:br>
            <a:r>
              <a:rPr lang="fr-FR" sz="3600" b="1" dirty="0" smtClean="0"/>
              <a:t>MARDI 10 janvier</a:t>
            </a:r>
            <a:r>
              <a:rPr lang="fr-FR" sz="3600" dirty="0" smtClean="0"/>
              <a:t/>
            </a:r>
            <a:br>
              <a:rPr lang="fr-FR" sz="3600" dirty="0" smtClean="0"/>
            </a:br>
            <a:endParaRPr lang="fr-FR" sz="3600" dirty="0"/>
          </a:p>
        </p:txBody>
      </p:sp>
      <p:sp>
        <p:nvSpPr>
          <p:cNvPr id="6" name="ZoneTexte 5"/>
          <p:cNvSpPr txBox="1"/>
          <p:nvPr/>
        </p:nvSpPr>
        <p:spPr>
          <a:xfrm>
            <a:off x="3523674" y="2620664"/>
            <a:ext cx="184666" cy="369332"/>
          </a:xfrm>
          <a:prstGeom prst="rect">
            <a:avLst/>
          </a:prstGeom>
          <a:noFill/>
        </p:spPr>
        <p:txBody>
          <a:bodyPr wrap="none" rtlCol="0">
            <a:spAutoFit/>
          </a:bodyPr>
          <a:lstStyle/>
          <a:p>
            <a:endParaRPr lang="fr-FR" dirty="0"/>
          </a:p>
        </p:txBody>
      </p:sp>
      <p:sp>
        <p:nvSpPr>
          <p:cNvPr id="5" name="ZoneTexte 4"/>
          <p:cNvSpPr txBox="1"/>
          <p:nvPr/>
        </p:nvSpPr>
        <p:spPr>
          <a:xfrm>
            <a:off x="2696032" y="1259487"/>
            <a:ext cx="7506019" cy="2339102"/>
          </a:xfrm>
          <a:prstGeom prst="rect">
            <a:avLst/>
          </a:prstGeom>
          <a:noFill/>
        </p:spPr>
        <p:txBody>
          <a:bodyPr wrap="square" rtlCol="0">
            <a:spAutoFit/>
          </a:bodyPr>
          <a:lstStyle/>
          <a:p>
            <a:r>
              <a:rPr lang="fr-FR" sz="1600" b="1" dirty="0" smtClean="0">
                <a:solidFill>
                  <a:srgbClr val="ED7D31"/>
                </a:solidFill>
              </a:rPr>
              <a:t>17h30</a:t>
            </a:r>
            <a:r>
              <a:rPr lang="fr-FR" sz="1600" dirty="0" smtClean="0">
                <a:solidFill>
                  <a:srgbClr val="ED7D31"/>
                </a:solidFill>
              </a:rPr>
              <a:t>  &gt; </a:t>
            </a:r>
            <a:r>
              <a:rPr lang="fr-FR" sz="1600" b="1" dirty="0" smtClean="0">
                <a:solidFill>
                  <a:srgbClr val="ED7D31"/>
                </a:solidFill>
              </a:rPr>
              <a:t>Café des parents</a:t>
            </a:r>
            <a:endParaRPr lang="fr-FR" sz="1600" dirty="0" smtClean="0">
              <a:solidFill>
                <a:srgbClr val="ED7D31"/>
              </a:solidFill>
            </a:endParaRPr>
          </a:p>
          <a:p>
            <a:endParaRPr lang="fr-FR" sz="1200" b="1" dirty="0" smtClean="0"/>
          </a:p>
          <a:p>
            <a:r>
              <a:rPr lang="fr-FR" sz="1600" b="1" dirty="0" smtClean="0">
                <a:solidFill>
                  <a:srgbClr val="ED7D31"/>
                </a:solidFill>
              </a:rPr>
              <a:t>18h30  &gt; Spectacle « Le prochain train » </a:t>
            </a:r>
            <a:r>
              <a:rPr lang="fr-FR" sz="1600" dirty="0" smtClean="0">
                <a:solidFill>
                  <a:srgbClr val="ED7D31"/>
                </a:solidFill>
              </a:rPr>
              <a:t>(Entrée libre – Dès 10 ans) </a:t>
            </a:r>
            <a:endParaRPr lang="fr-FR" sz="1600" b="1" dirty="0" smtClean="0">
              <a:solidFill>
                <a:srgbClr val="ED7D31"/>
              </a:solidFill>
            </a:endParaRPr>
          </a:p>
          <a:p>
            <a:r>
              <a:rPr lang="fr-FR" sz="1200" b="1" dirty="0" smtClean="0"/>
              <a:t>Représentation de la pièce « Le prochain train » : un conte sur nos liens à l'ère numérique</a:t>
            </a:r>
            <a:r>
              <a:rPr lang="fr-FR" sz="1200" dirty="0" smtClean="0"/>
              <a:t>, par la compagnie des Bandits de Grand-Moulin. La pièce sera suivie d’un </a:t>
            </a:r>
            <a:r>
              <a:rPr lang="fr-FR" sz="1200" b="1" dirty="0" smtClean="0"/>
              <a:t>débat</a:t>
            </a:r>
            <a:r>
              <a:rPr lang="fr-FR" sz="1200" dirty="0" smtClean="0"/>
              <a:t> en présence des comédiens</a:t>
            </a:r>
          </a:p>
          <a:p>
            <a:endParaRPr lang="fr-FR" sz="1200" i="1" dirty="0" smtClean="0"/>
          </a:p>
          <a:p>
            <a:r>
              <a:rPr lang="fr-FR" sz="1200" i="1" dirty="0" smtClean="0"/>
              <a:t>« Vincent est un toxicomane du travail, si occupé que sa femme le quitte sans qu'il ne s'en aperçoive. Incapable de se gérer seul, il décide d'embaucher Karine, une professionnelle des réseaux sociaux, afin qu'elle lui invente et administre une vie. Le Prochain Train est la tendre histoire de leur rencontre, un conte romantique sur ce qu'il advient de nos liens à l'heure du numérique. »</a:t>
            </a:r>
          </a:p>
          <a:p>
            <a:endParaRPr lang="fr-FR" dirty="0"/>
          </a:p>
        </p:txBody>
      </p:sp>
    </p:spTree>
    <p:extLst>
      <p:ext uri="{BB962C8B-B14F-4D97-AF65-F5344CB8AC3E}">
        <p14:creationId xmlns:p14="http://schemas.microsoft.com/office/powerpoint/2010/main" val="3615627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0881" y="-166570"/>
            <a:ext cx="7999174" cy="1525004"/>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MERCREDI </a:t>
            </a:r>
            <a:r>
              <a:rPr lang="fr-FR" sz="3600" b="1" smtClean="0"/>
              <a:t>11 janvier</a:t>
            </a:r>
            <a:r>
              <a:rPr lang="fr-FR" sz="3600" smtClean="0"/>
              <a:t/>
            </a:r>
            <a:br>
              <a:rPr lang="fr-FR" sz="3600" smtClean="0"/>
            </a:br>
            <a:endParaRPr lang="fr-FR" sz="3600" dirty="0"/>
          </a:p>
        </p:txBody>
      </p:sp>
      <p:sp>
        <p:nvSpPr>
          <p:cNvPr id="3" name="ZoneTexte 2"/>
          <p:cNvSpPr txBox="1"/>
          <p:nvPr/>
        </p:nvSpPr>
        <p:spPr>
          <a:xfrm>
            <a:off x="3084286" y="1850571"/>
            <a:ext cx="184666" cy="369332"/>
          </a:xfrm>
          <a:prstGeom prst="rect">
            <a:avLst/>
          </a:prstGeom>
          <a:noFill/>
        </p:spPr>
        <p:txBody>
          <a:bodyPr wrap="none" rtlCol="0">
            <a:spAutoFit/>
          </a:bodyPr>
          <a:lstStyle/>
          <a:p>
            <a:endParaRPr lang="fr-FR" dirty="0"/>
          </a:p>
        </p:txBody>
      </p:sp>
      <p:sp>
        <p:nvSpPr>
          <p:cNvPr id="7" name="ZoneTexte 6"/>
          <p:cNvSpPr txBox="1"/>
          <p:nvPr/>
        </p:nvSpPr>
        <p:spPr>
          <a:xfrm>
            <a:off x="1283027" y="1503123"/>
            <a:ext cx="10759817" cy="5463033"/>
          </a:xfrm>
          <a:prstGeom prst="rect">
            <a:avLst/>
          </a:prstGeom>
          <a:noFill/>
        </p:spPr>
        <p:txBody>
          <a:bodyPr wrap="square" rtlCol="0">
            <a:spAutoFit/>
          </a:bodyPr>
          <a:lstStyle/>
          <a:p>
            <a:r>
              <a:rPr lang="fr-FR" sz="1600" b="1" dirty="0" smtClean="0">
                <a:solidFill>
                  <a:srgbClr val="ED7D31"/>
                </a:solidFill>
              </a:rPr>
              <a:t>10h-</a:t>
            </a:r>
            <a:r>
              <a:rPr lang="fr-FR" sz="1600" b="1" dirty="0">
                <a:solidFill>
                  <a:srgbClr val="ED7D31"/>
                </a:solidFill>
              </a:rPr>
              <a:t>12h </a:t>
            </a:r>
            <a:r>
              <a:rPr lang="fr-FR" sz="1600" b="1" dirty="0" smtClean="0">
                <a:solidFill>
                  <a:srgbClr val="ED7D31"/>
                </a:solidFill>
              </a:rPr>
              <a:t>&gt; </a:t>
            </a:r>
            <a:r>
              <a:rPr lang="fr-FR" sz="1600" b="1" dirty="0">
                <a:solidFill>
                  <a:srgbClr val="ED7D31"/>
                </a:solidFill>
              </a:rPr>
              <a:t>Table Ronde </a:t>
            </a:r>
            <a:r>
              <a:rPr lang="fr-FR" sz="1600" b="1" dirty="0" smtClean="0">
                <a:solidFill>
                  <a:srgbClr val="ED7D31"/>
                </a:solidFill>
              </a:rPr>
              <a:t>: </a:t>
            </a:r>
            <a:r>
              <a:rPr lang="fr-FR" sz="1600" b="1" dirty="0">
                <a:solidFill>
                  <a:srgbClr val="ED7D31"/>
                </a:solidFill>
              </a:rPr>
              <a:t>Aux frontières de l’école: comment assurer la continuité de l’éducation aux médias et à l’information ?</a:t>
            </a:r>
            <a:r>
              <a:rPr lang="fr-FR" sz="1600" b="1" dirty="0" smtClean="0">
                <a:solidFill>
                  <a:srgbClr val="ED7D31"/>
                </a:solidFill>
              </a:rPr>
              <a:t> </a:t>
            </a:r>
          </a:p>
          <a:p>
            <a:pPr marL="171450" indent="-171450">
              <a:buFontTx/>
              <a:buChar char="-"/>
            </a:pPr>
            <a:r>
              <a:rPr lang="fr-FR" sz="1200" dirty="0" smtClean="0"/>
              <a:t>Anne-Cécile </a:t>
            </a:r>
            <a:r>
              <a:rPr lang="fr-FR" sz="1200" dirty="0" err="1" smtClean="0"/>
              <a:t>Hyvernat</a:t>
            </a:r>
            <a:r>
              <a:rPr lang="fr-FR" sz="1200" dirty="0" smtClean="0"/>
              <a:t>, Responsable du département Société et coordinatrice du projet Démocratie, Bibliothèque Municipale de Lyon </a:t>
            </a:r>
            <a:r>
              <a:rPr lang="fr-FR" sz="1200" i="1" dirty="0" smtClean="0"/>
              <a:t>(à confirmer)</a:t>
            </a:r>
          </a:p>
          <a:p>
            <a:pPr marL="171450" indent="-171450">
              <a:buFontTx/>
              <a:buChar char="-"/>
            </a:pPr>
            <a:r>
              <a:rPr lang="fr-FR" sz="1200" dirty="0" smtClean="0"/>
              <a:t>Antonin </a:t>
            </a:r>
            <a:r>
              <a:rPr lang="fr-FR" sz="1200" dirty="0"/>
              <a:t>Cois, Responsable des politiques territoriales, La ligue de l’enseignement, Projet </a:t>
            </a:r>
            <a:r>
              <a:rPr lang="fr-FR" sz="1200" dirty="0" err="1"/>
              <a:t>D-clics</a:t>
            </a:r>
            <a:r>
              <a:rPr lang="fr-FR" sz="1200" dirty="0" smtClean="0"/>
              <a:t> Numériques </a:t>
            </a:r>
            <a:endParaRPr lang="fr-FR" sz="1200" dirty="0"/>
          </a:p>
          <a:p>
            <a:pPr marL="171450" indent="-171450">
              <a:buFontTx/>
              <a:buChar char="-"/>
            </a:pPr>
            <a:r>
              <a:rPr lang="fr-FR" sz="1200" dirty="0" err="1" smtClean="0"/>
              <a:t>Dorie</a:t>
            </a:r>
            <a:r>
              <a:rPr lang="fr-FR" sz="1200" dirty="0" smtClean="0"/>
              <a:t> </a:t>
            </a:r>
            <a:r>
              <a:rPr lang="fr-FR" sz="1200" dirty="0" err="1"/>
              <a:t>Bruyas</a:t>
            </a:r>
            <a:r>
              <a:rPr lang="fr-FR" sz="1200" dirty="0"/>
              <a:t>,  Directrice de l’association Fréquence </a:t>
            </a:r>
            <a:r>
              <a:rPr lang="fr-FR" sz="1200" dirty="0" smtClean="0"/>
              <a:t>Ecole</a:t>
            </a:r>
          </a:p>
          <a:p>
            <a:pPr marL="171450" indent="-171450">
              <a:buFontTx/>
              <a:buChar char="-"/>
            </a:pPr>
            <a:r>
              <a:rPr lang="fr-FR" sz="1200" dirty="0" smtClean="0"/>
              <a:t>Anne </a:t>
            </a:r>
            <a:r>
              <a:rPr lang="fr-FR" sz="1200" dirty="0"/>
              <a:t>Cordier, Maîtresse de conférence « Grandir Connectés </a:t>
            </a:r>
            <a:r>
              <a:rPr lang="fr-FR" sz="1200" dirty="0" smtClean="0"/>
              <a:t>»</a:t>
            </a:r>
          </a:p>
          <a:p>
            <a:pPr marL="171450" indent="-171450">
              <a:buFontTx/>
              <a:buChar char="-"/>
            </a:pPr>
            <a:r>
              <a:rPr lang="fr-FR" sz="1200" dirty="0" smtClean="0"/>
              <a:t>Olivier </a:t>
            </a:r>
            <a:r>
              <a:rPr lang="fr-FR" sz="1200" dirty="0" err="1" smtClean="0"/>
              <a:t>Andrieu-Gerard</a:t>
            </a:r>
            <a:r>
              <a:rPr lang="fr-FR" sz="1200" dirty="0" smtClean="0"/>
              <a:t>, Coordonnateur </a:t>
            </a:r>
            <a:r>
              <a:rPr lang="fr-FR" sz="1200" dirty="0"/>
              <a:t>Pôle Medias-Usages Numériques, UNAF </a:t>
            </a:r>
            <a:endParaRPr lang="fr-FR" sz="1200" dirty="0" smtClean="0"/>
          </a:p>
          <a:p>
            <a:pPr marL="171450" indent="-171450">
              <a:buFontTx/>
              <a:buChar char="-"/>
            </a:pPr>
            <a:r>
              <a:rPr lang="fr-FR" sz="1200" dirty="0" err="1" smtClean="0">
                <a:solidFill>
                  <a:srgbClr val="000000"/>
                </a:solidFill>
                <a:ea typeface="Geneva"/>
                <a:cs typeface="Geneva"/>
              </a:rPr>
              <a:t>Kédem</a:t>
            </a:r>
            <a:r>
              <a:rPr lang="fr-FR" sz="1200" dirty="0" smtClean="0">
                <a:solidFill>
                  <a:srgbClr val="000000"/>
                </a:solidFill>
                <a:ea typeface="Geneva"/>
                <a:cs typeface="Geneva"/>
              </a:rPr>
              <a:t> Ferré, Enseignant d’anglais, Spécialisé sur l’</a:t>
            </a:r>
            <a:r>
              <a:rPr lang="fr-FR" sz="1200" dirty="0" smtClean="0"/>
              <a:t>Open Data et de Data journalisme</a:t>
            </a:r>
          </a:p>
          <a:p>
            <a:pPr marL="171450" indent="-171450">
              <a:buFontTx/>
              <a:buChar char="-"/>
            </a:pPr>
            <a:r>
              <a:rPr lang="fr-FR" sz="1200" dirty="0" smtClean="0"/>
              <a:t>François Morel, Coordonnateur CLEMI – Directeur Atelier </a:t>
            </a:r>
            <a:r>
              <a:rPr lang="fr-FR" sz="1200" dirty="0" err="1" smtClean="0"/>
              <a:t>Canopé</a:t>
            </a:r>
            <a:r>
              <a:rPr lang="fr-FR" sz="1200" dirty="0" smtClean="0"/>
              <a:t> – Annecy </a:t>
            </a:r>
          </a:p>
          <a:p>
            <a:r>
              <a:rPr lang="fr-FR" sz="1200" b="1" i="1" dirty="0"/>
              <a:t>Animation :</a:t>
            </a:r>
            <a:r>
              <a:rPr lang="fr-FR" sz="1200" b="1" i="1" dirty="0" smtClean="0"/>
              <a:t> Journaliste France </a:t>
            </a:r>
            <a:r>
              <a:rPr lang="fr-FR" sz="1200" b="1" i="1" dirty="0"/>
              <a:t>3 </a:t>
            </a:r>
            <a:r>
              <a:rPr lang="fr-FR" sz="1200" b="1" i="1" dirty="0" smtClean="0"/>
              <a:t>Lyon</a:t>
            </a:r>
            <a:r>
              <a:rPr lang="fr-FR" sz="800" dirty="0" smtClean="0"/>
              <a:t/>
            </a:r>
            <a:br>
              <a:rPr lang="fr-FR" sz="800" dirty="0" smtClean="0"/>
            </a:br>
            <a:endParaRPr lang="fr-FR" sz="800" b="1" dirty="0" smtClean="0">
              <a:solidFill>
                <a:srgbClr val="ED7D31"/>
              </a:solidFill>
            </a:endParaRPr>
          </a:p>
          <a:p>
            <a:r>
              <a:rPr lang="fr-FR" sz="1600" b="1" dirty="0" smtClean="0">
                <a:solidFill>
                  <a:srgbClr val="ED7D31"/>
                </a:solidFill>
              </a:rPr>
              <a:t>14h-17h  &gt; Ateliers</a:t>
            </a:r>
            <a:endParaRPr lang="fr-FR" sz="1600" b="1" dirty="0" smtClean="0">
              <a:solidFill>
                <a:schemeClr val="accent2"/>
              </a:solidFill>
            </a:endParaRPr>
          </a:p>
          <a:p>
            <a:pPr marL="171450" indent="-171450">
              <a:buFontTx/>
              <a:buChar char="-"/>
            </a:pPr>
            <a:r>
              <a:rPr lang="fr-FR" sz="1200" b="1" dirty="0" smtClean="0"/>
              <a:t>DEVENIR YOUTUBEUR, Public : 10 ans et + (2 ateliers d’1h30 - 8 enfants max), </a:t>
            </a:r>
            <a:r>
              <a:rPr lang="fr-FR" sz="1200" b="1" dirty="0" smtClean="0">
                <a:solidFill>
                  <a:schemeClr val="accent2"/>
                </a:solidFill>
              </a:rPr>
              <a:t>En partenariat avec l’association Fréquence Ecole </a:t>
            </a:r>
            <a:endParaRPr lang="fr-FR" sz="1200" b="1" dirty="0" smtClean="0"/>
          </a:p>
          <a:p>
            <a:r>
              <a:rPr lang="fr-FR" sz="1200" dirty="0" smtClean="0"/>
              <a:t>Découvrez les techniques des </a:t>
            </a:r>
            <a:r>
              <a:rPr lang="fr-FR" sz="1200" dirty="0" err="1" smtClean="0"/>
              <a:t>youtubeurs</a:t>
            </a:r>
            <a:r>
              <a:rPr lang="fr-FR" sz="1200" dirty="0" smtClean="0"/>
              <a:t> et apprenez à intéresser un public autour des nouvelles écritures, vidéos en ligne.</a:t>
            </a:r>
          </a:p>
          <a:p>
            <a:pPr marL="171450" indent="-171450">
              <a:buFontTx/>
              <a:buChar char="-"/>
            </a:pPr>
            <a:r>
              <a:rPr lang="fr-FR" sz="1200" b="1" dirty="0" smtClean="0"/>
              <a:t>SUPER REPORTERS, Public : 13 ans et + (2 ateliers d’1h30 – 10 enfants max), </a:t>
            </a:r>
            <a:r>
              <a:rPr lang="fr-FR" sz="1200" b="1" dirty="0" smtClean="0">
                <a:solidFill>
                  <a:schemeClr val="accent2"/>
                </a:solidFill>
              </a:rPr>
              <a:t>En partenariat avec l’association Fréquence Ecole </a:t>
            </a:r>
            <a:endParaRPr lang="fr-FR" sz="1200" b="1" dirty="0" smtClean="0"/>
          </a:p>
          <a:p>
            <a:r>
              <a:rPr lang="fr-FR" sz="1200" dirty="0" smtClean="0"/>
              <a:t>Devenez reporter de l'événement et apprenez à maitriser les bases des techniques journalistiques en utilisant des tablettes et Smartphones</a:t>
            </a:r>
          </a:p>
          <a:p>
            <a:pPr marL="171450" indent="-171450">
              <a:buFontTx/>
              <a:buChar char="-"/>
            </a:pPr>
            <a:r>
              <a:rPr lang="fr-FR" sz="1200" b="1" dirty="0" smtClean="0"/>
              <a:t>REZO, Public : 13 ans et +  (En continu), </a:t>
            </a:r>
            <a:r>
              <a:rPr lang="fr-FR" sz="1200" b="1" dirty="0" smtClean="0">
                <a:solidFill>
                  <a:schemeClr val="accent2"/>
                </a:solidFill>
              </a:rPr>
              <a:t>En partenariat avec l’association Fréquence Ecole </a:t>
            </a:r>
            <a:r>
              <a:rPr lang="fr-FR" sz="1200" b="1" dirty="0" smtClean="0"/>
              <a:t> </a:t>
            </a:r>
          </a:p>
          <a:p>
            <a:r>
              <a:rPr lang="fr-FR" sz="1200" dirty="0" smtClean="0"/>
              <a:t>Faites le point sur votre </a:t>
            </a:r>
            <a:r>
              <a:rPr lang="fr-FR" sz="1200" dirty="0" err="1" smtClean="0"/>
              <a:t>identité</a:t>
            </a:r>
            <a:r>
              <a:rPr lang="fr-FR" sz="1200" dirty="0" smtClean="0"/>
              <a:t> </a:t>
            </a:r>
            <a:r>
              <a:rPr lang="fr-FR" sz="1200" dirty="0" err="1" smtClean="0"/>
              <a:t>numérique</a:t>
            </a:r>
            <a:r>
              <a:rPr lang="fr-FR" sz="1200" dirty="0" smtClean="0"/>
              <a:t>. Que permettent les </a:t>
            </a:r>
            <a:r>
              <a:rPr lang="fr-FR" sz="1200" dirty="0" err="1" smtClean="0"/>
              <a:t>réseaux</a:t>
            </a:r>
            <a:r>
              <a:rPr lang="fr-FR" sz="1200" dirty="0" smtClean="0"/>
              <a:t> sociaux ? Que sait Google </a:t>
            </a:r>
            <a:r>
              <a:rPr lang="fr-FR" sz="1200" dirty="0" err="1" smtClean="0"/>
              <a:t>à</a:t>
            </a:r>
            <a:r>
              <a:rPr lang="fr-FR" sz="1200" dirty="0" smtClean="0"/>
              <a:t> propos de vous et comment ? Quels sont les </a:t>
            </a:r>
            <a:r>
              <a:rPr lang="fr-FR" sz="1200" dirty="0" err="1" smtClean="0"/>
              <a:t>modèles</a:t>
            </a:r>
            <a:r>
              <a:rPr lang="fr-FR" sz="1200" dirty="0" smtClean="0"/>
              <a:t> </a:t>
            </a:r>
            <a:r>
              <a:rPr lang="fr-FR" sz="1200" dirty="0" err="1" smtClean="0"/>
              <a:t>économiques</a:t>
            </a:r>
            <a:r>
              <a:rPr lang="fr-FR" sz="1200" dirty="0" smtClean="0"/>
              <a:t> du web ? </a:t>
            </a:r>
          </a:p>
          <a:p>
            <a:pPr marL="171450" indent="-171450">
              <a:buFontTx/>
              <a:buChar char="-"/>
            </a:pPr>
            <a:r>
              <a:rPr lang="fr-FR" sz="1200" b="1" dirty="0" smtClean="0"/>
              <a:t>RETRO-GAMING EN FAMILLE Public : 5 ans et + (En continu), </a:t>
            </a:r>
            <a:r>
              <a:rPr lang="fr-FR" sz="1200" b="1" dirty="0" smtClean="0">
                <a:solidFill>
                  <a:schemeClr val="accent2"/>
                </a:solidFill>
              </a:rPr>
              <a:t>En partenariat avec l’association Fréquence Ecole </a:t>
            </a:r>
            <a:endParaRPr lang="fr-FR" sz="1200" b="1" dirty="0" smtClean="0"/>
          </a:p>
          <a:p>
            <a:r>
              <a:rPr lang="fr-FR" sz="1200" dirty="0" smtClean="0"/>
              <a:t>Découvrez et manipulez les consoles des années 80 et 90 dans cet atelier familial et passionnant </a:t>
            </a:r>
          </a:p>
          <a:p>
            <a:pPr>
              <a:buFontTx/>
              <a:buChar char="-"/>
            </a:pPr>
            <a:r>
              <a:rPr lang="fr-FR" sz="1200" b="1" dirty="0" smtClean="0"/>
              <a:t>ATELIER INITIATION CODING </a:t>
            </a:r>
            <a:r>
              <a:rPr lang="fr-FR" sz="1200" dirty="0" smtClean="0"/>
              <a:t>, Public : 10 ans et +, (En continu) </a:t>
            </a:r>
            <a:r>
              <a:rPr lang="fr-FR" sz="1200" b="1" dirty="0" smtClean="0">
                <a:solidFill>
                  <a:schemeClr val="accent2"/>
                </a:solidFill>
              </a:rPr>
              <a:t>En partenariat avec </a:t>
            </a:r>
            <a:r>
              <a:rPr lang="fr-FR" sz="1200" b="1" dirty="0" err="1" smtClean="0">
                <a:solidFill>
                  <a:schemeClr val="accent2"/>
                </a:solidFill>
              </a:rPr>
              <a:t>D-Clics</a:t>
            </a:r>
            <a:r>
              <a:rPr lang="fr-FR" sz="1200" b="1" dirty="0" smtClean="0">
                <a:solidFill>
                  <a:schemeClr val="accent2"/>
                </a:solidFill>
              </a:rPr>
              <a:t> numériques </a:t>
            </a:r>
          </a:p>
          <a:p>
            <a:pPr>
              <a:buFontTx/>
              <a:buChar char="-"/>
            </a:pPr>
            <a:r>
              <a:rPr lang="fr-FR" sz="1200" b="1" dirty="0" smtClean="0"/>
              <a:t>ATELIER Découvrir le numérique et l'informatiqu</a:t>
            </a:r>
            <a:r>
              <a:rPr lang="fr-FR" sz="1200" dirty="0" smtClean="0"/>
              <a:t>e... </a:t>
            </a:r>
            <a:r>
              <a:rPr lang="fr-FR" sz="1200" b="1" dirty="0" smtClean="0"/>
              <a:t>Avec ou sans ordinateur </a:t>
            </a:r>
            <a:r>
              <a:rPr lang="fr-FR" sz="1200" dirty="0" smtClean="0"/>
              <a:t>! (En continu), Public : 10 ans et +,</a:t>
            </a:r>
            <a:r>
              <a:rPr lang="fr-FR" sz="1200" b="1" dirty="0" smtClean="0">
                <a:solidFill>
                  <a:srgbClr val="ED7D31"/>
                </a:solidFill>
              </a:rPr>
              <a:t> En partenariat avec </a:t>
            </a:r>
            <a:r>
              <a:rPr lang="fr-FR" sz="1200" b="1" dirty="0" err="1" smtClean="0">
                <a:solidFill>
                  <a:srgbClr val="ED7D31"/>
                </a:solidFill>
              </a:rPr>
              <a:t>D-Clics</a:t>
            </a:r>
            <a:r>
              <a:rPr lang="fr-FR" sz="1200" b="1" dirty="0" smtClean="0">
                <a:solidFill>
                  <a:srgbClr val="ED7D31"/>
                </a:solidFill>
              </a:rPr>
              <a:t> numériques</a:t>
            </a:r>
          </a:p>
          <a:p>
            <a:endParaRPr lang="fr-FR" sz="800" b="1" dirty="0" smtClean="0">
              <a:solidFill>
                <a:srgbClr val="ED7D31"/>
              </a:solidFill>
            </a:endParaRPr>
          </a:p>
          <a:p>
            <a:endParaRPr lang="fr-FR" sz="900" b="1" dirty="0" smtClean="0">
              <a:solidFill>
                <a:srgbClr val="ED7D31"/>
              </a:solidFill>
            </a:endParaRPr>
          </a:p>
          <a:p>
            <a:r>
              <a:rPr lang="fr-FR" sz="1200" dirty="0" smtClean="0"/>
              <a:t/>
            </a:r>
            <a:br>
              <a:rPr lang="fr-FR" sz="1200" dirty="0" smtClean="0"/>
            </a:br>
            <a:endParaRPr lang="fr-FR" sz="1200" dirty="0" smtClean="0"/>
          </a:p>
          <a:p>
            <a:r>
              <a:rPr lang="fr-FR" sz="1200" dirty="0" smtClean="0"/>
              <a:t> </a:t>
            </a:r>
          </a:p>
          <a:p>
            <a:endParaRPr lang="fr-FR" sz="1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MERCREDI 11 janvier</a:t>
            </a:r>
            <a:endParaRPr lang="fr-FR" dirty="0"/>
          </a:p>
        </p:txBody>
      </p:sp>
      <p:sp>
        <p:nvSpPr>
          <p:cNvPr id="3" name="ZoneTexte 2"/>
          <p:cNvSpPr txBox="1"/>
          <p:nvPr/>
        </p:nvSpPr>
        <p:spPr>
          <a:xfrm>
            <a:off x="1697743" y="2228767"/>
            <a:ext cx="8877513" cy="2677656"/>
          </a:xfrm>
          <a:prstGeom prst="rect">
            <a:avLst/>
          </a:prstGeom>
          <a:noFill/>
        </p:spPr>
        <p:txBody>
          <a:bodyPr wrap="square" rtlCol="0">
            <a:spAutoFit/>
          </a:bodyPr>
          <a:lstStyle/>
          <a:p>
            <a:r>
              <a:rPr lang="fr-FR" sz="1200" b="1" dirty="0" smtClean="0">
                <a:solidFill>
                  <a:srgbClr val="ED7D31"/>
                </a:solidFill>
              </a:rPr>
              <a:t>14h-17h &gt; Espace Enfance Education aux médias </a:t>
            </a:r>
            <a:endParaRPr lang="fr-FR" sz="1200" dirty="0" smtClean="0"/>
          </a:p>
          <a:p>
            <a:r>
              <a:rPr lang="fr-FR" sz="1200" b="1" dirty="0" smtClean="0"/>
              <a:t>Accueil des enfants et des parents sur un espace où les outils numériques complètent les jeux traditionnels avec découverte du guide du  CLEMI « L’éducation aux médias » pour les familles. </a:t>
            </a:r>
            <a:r>
              <a:rPr lang="fr-FR" sz="1200" dirty="0" smtClean="0"/>
              <a:t>Applications ludiques, robotiques, jeux numériques, dessins animés, fiches conseils... Cet espace permet de faire le point en famille sur les pratiques numériques des jeunes enfants et de savoir comment les accompagner à la maison, au quotidien. </a:t>
            </a:r>
          </a:p>
          <a:p>
            <a:endParaRPr lang="fr-FR" sz="1200" dirty="0" smtClean="0"/>
          </a:p>
          <a:p>
            <a:r>
              <a:rPr lang="fr-FR" sz="1200" b="1" dirty="0" smtClean="0">
                <a:solidFill>
                  <a:srgbClr val="ED7D31"/>
                </a:solidFill>
              </a:rPr>
              <a:t>17h-18h &lt; Table Ronde : </a:t>
            </a:r>
            <a:r>
              <a:rPr lang="fr-FR" sz="1200" b="1" i="1" dirty="0" smtClean="0">
                <a:solidFill>
                  <a:srgbClr val="ED7D31"/>
                </a:solidFill>
              </a:rPr>
              <a:t>L’expression médiatique des jeunes : un enjeu citoyen</a:t>
            </a:r>
            <a:endParaRPr lang="fr-FR" sz="1200" b="1" dirty="0" smtClean="0">
              <a:solidFill>
                <a:srgbClr val="ED7D31"/>
              </a:solidFill>
            </a:endParaRPr>
          </a:p>
          <a:p>
            <a:endParaRPr lang="fr-FR" sz="1200" dirty="0" smtClean="0"/>
          </a:p>
          <a:p>
            <a:r>
              <a:rPr lang="fr-FR" sz="1200" dirty="0" smtClean="0"/>
              <a:t>Présentation par des jeunes de la région de leurs médias scolaires (Web radio, web TV, journal, blog)</a:t>
            </a:r>
          </a:p>
          <a:p>
            <a:r>
              <a:rPr lang="fr-FR" sz="1200" b="1" i="1" dirty="0" smtClean="0"/>
              <a:t>Animation : Amine </a:t>
            </a:r>
            <a:r>
              <a:rPr lang="fr-FR" sz="1200" b="1" i="1" dirty="0" err="1" smtClean="0"/>
              <a:t>Tilikete</a:t>
            </a:r>
            <a:r>
              <a:rPr lang="fr-FR" sz="1200" b="1" i="1" dirty="0" smtClean="0"/>
              <a:t>, Association Jets d’encre </a:t>
            </a:r>
          </a:p>
          <a:p>
            <a:endParaRPr lang="fr-FR" sz="1200" b="1" i="1" dirty="0" smtClean="0"/>
          </a:p>
          <a:p>
            <a:endParaRPr lang="fr-FR" sz="1200" b="1" i="1" dirty="0" smtClean="0"/>
          </a:p>
          <a:p>
            <a:endParaRPr lang="fr-FR" sz="1200" b="1" i="1" dirty="0" smtClean="0"/>
          </a:p>
          <a:p>
            <a:endParaRPr lang="fr-F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Inscriptions </a:t>
            </a:r>
            <a:endParaRPr lang="fr-FR" dirty="0"/>
          </a:p>
        </p:txBody>
      </p:sp>
      <p:sp>
        <p:nvSpPr>
          <p:cNvPr id="3" name="ZoneTexte 2"/>
          <p:cNvSpPr txBox="1"/>
          <p:nvPr/>
        </p:nvSpPr>
        <p:spPr>
          <a:xfrm>
            <a:off x="2928931" y="2863709"/>
            <a:ext cx="6641223" cy="369332"/>
          </a:xfrm>
          <a:prstGeom prst="rect">
            <a:avLst/>
          </a:prstGeom>
          <a:noFill/>
        </p:spPr>
        <p:txBody>
          <a:bodyPr wrap="square" rtlCol="0">
            <a:spAutoFit/>
          </a:bodyPr>
          <a:lstStyle/>
          <a:p>
            <a:r>
              <a:rPr lang="fr-FR" dirty="0" smtClean="0"/>
              <a:t>http://clemi.limequery.org/index.php/883473/lang-fr</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0881" y="-166570"/>
            <a:ext cx="7999174" cy="1525004"/>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CONTACTS - CLEMI</a:t>
            </a:r>
            <a:r>
              <a:rPr lang="fr-FR" sz="3600" dirty="0" smtClean="0"/>
              <a:t/>
            </a:r>
            <a:br>
              <a:rPr lang="fr-FR" sz="3600" dirty="0" smtClean="0"/>
            </a:br>
            <a:endParaRPr lang="fr-FR" sz="3600" dirty="0"/>
          </a:p>
        </p:txBody>
      </p:sp>
      <p:sp>
        <p:nvSpPr>
          <p:cNvPr id="3" name="ZoneTexte 2"/>
          <p:cNvSpPr txBox="1"/>
          <p:nvPr/>
        </p:nvSpPr>
        <p:spPr>
          <a:xfrm>
            <a:off x="3084286" y="1850571"/>
            <a:ext cx="184666" cy="369332"/>
          </a:xfrm>
          <a:prstGeom prst="rect">
            <a:avLst/>
          </a:prstGeom>
          <a:noFill/>
        </p:spPr>
        <p:txBody>
          <a:bodyPr wrap="none" rtlCol="0">
            <a:spAutoFit/>
          </a:bodyPr>
          <a:lstStyle/>
          <a:p>
            <a:endParaRPr lang="fr-FR" dirty="0"/>
          </a:p>
        </p:txBody>
      </p:sp>
      <p:sp>
        <p:nvSpPr>
          <p:cNvPr id="6" name="Titre 1"/>
          <p:cNvSpPr txBox="1">
            <a:spLocks/>
          </p:cNvSpPr>
          <p:nvPr/>
        </p:nvSpPr>
        <p:spPr>
          <a:xfrm>
            <a:off x="838200" y="2149873"/>
            <a:ext cx="10515600" cy="24415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fr-FR" sz="2800" dirty="0" smtClean="0">
                <a:solidFill>
                  <a:srgbClr val="29235C"/>
                </a:solidFill>
              </a:rPr>
              <a:t/>
            </a:r>
            <a:br>
              <a:rPr lang="fr-FR" sz="2800" dirty="0" smtClean="0">
                <a:solidFill>
                  <a:srgbClr val="29235C"/>
                </a:solidFill>
              </a:rPr>
            </a:br>
            <a:r>
              <a:rPr lang="fr-FR" sz="2800" dirty="0" smtClean="0">
                <a:solidFill>
                  <a:srgbClr val="29235C"/>
                </a:solidFill>
              </a:rPr>
              <a:t/>
            </a:r>
            <a:br>
              <a:rPr lang="fr-FR" sz="2800" dirty="0" smtClean="0">
                <a:solidFill>
                  <a:srgbClr val="29235C"/>
                </a:solidFill>
              </a:rPr>
            </a:br>
            <a:r>
              <a:rPr lang="fr-FR" sz="2800" b="1" dirty="0" smtClean="0">
                <a:solidFill>
                  <a:srgbClr val="29235C"/>
                </a:solidFill>
                <a:latin typeface="+mn-lt"/>
              </a:rPr>
              <a:t>Virginie Sassoon</a:t>
            </a:r>
            <a:r>
              <a:rPr lang="fr-FR" sz="2800" dirty="0" smtClean="0">
                <a:solidFill>
                  <a:srgbClr val="29235C"/>
                </a:solidFill>
                <a:latin typeface="+mn-lt"/>
              </a:rPr>
              <a:t/>
            </a:r>
            <a:br>
              <a:rPr lang="fr-FR" sz="2800" dirty="0" smtClean="0">
                <a:solidFill>
                  <a:srgbClr val="29235C"/>
                </a:solidFill>
                <a:latin typeface="+mn-lt"/>
              </a:rPr>
            </a:br>
            <a:r>
              <a:rPr lang="fr-FR" sz="2800" dirty="0" smtClean="0">
                <a:solidFill>
                  <a:srgbClr val="29235C"/>
                </a:solidFill>
                <a:latin typeface="+mn-lt"/>
              </a:rPr>
              <a:t>v.sassoon@clemi.fr</a:t>
            </a:r>
            <a:br>
              <a:rPr lang="fr-FR" sz="2800" dirty="0" smtClean="0">
                <a:solidFill>
                  <a:srgbClr val="29235C"/>
                </a:solidFill>
                <a:latin typeface="+mn-lt"/>
              </a:rPr>
            </a:br>
            <a:r>
              <a:rPr lang="fr-FR" sz="2800" dirty="0" smtClean="0">
                <a:solidFill>
                  <a:srgbClr val="29235C"/>
                </a:solidFill>
                <a:latin typeface="+mn-lt"/>
              </a:rPr>
              <a:t>06 16 98 10 56</a:t>
            </a:r>
            <a:br>
              <a:rPr lang="fr-FR" sz="2800" dirty="0" smtClean="0">
                <a:solidFill>
                  <a:srgbClr val="29235C"/>
                </a:solidFill>
                <a:latin typeface="+mn-lt"/>
              </a:rPr>
            </a:br>
            <a:r>
              <a:rPr lang="fr-FR" sz="2800" dirty="0" smtClean="0">
                <a:solidFill>
                  <a:srgbClr val="29235C"/>
                </a:solidFill>
                <a:latin typeface="+mn-lt"/>
              </a:rPr>
              <a:t/>
            </a:r>
            <a:br>
              <a:rPr lang="fr-FR" sz="2800" dirty="0" smtClean="0">
                <a:solidFill>
                  <a:srgbClr val="29235C"/>
                </a:solidFill>
                <a:latin typeface="+mn-lt"/>
              </a:rPr>
            </a:br>
            <a:r>
              <a:rPr lang="fr-FR" sz="2800" b="1" dirty="0" smtClean="0">
                <a:solidFill>
                  <a:srgbClr val="29235C"/>
                </a:solidFill>
                <a:latin typeface="+mn-lt"/>
              </a:rPr>
              <a:t>Laurent Garreau</a:t>
            </a:r>
            <a:r>
              <a:rPr lang="fr-FR" sz="2800" dirty="0" smtClean="0">
                <a:solidFill>
                  <a:srgbClr val="29235C"/>
                </a:solidFill>
                <a:latin typeface="+mn-lt"/>
              </a:rPr>
              <a:t/>
            </a:r>
            <a:br>
              <a:rPr lang="fr-FR" sz="2800" dirty="0" smtClean="0">
                <a:solidFill>
                  <a:srgbClr val="29235C"/>
                </a:solidFill>
                <a:latin typeface="+mn-lt"/>
              </a:rPr>
            </a:br>
            <a:r>
              <a:rPr lang="fr-FR" sz="2800" dirty="0" smtClean="0">
                <a:solidFill>
                  <a:srgbClr val="29235C"/>
                </a:solidFill>
                <a:latin typeface="+mn-lt"/>
              </a:rPr>
              <a:t>l.garreau@clemi.fr</a:t>
            </a:r>
            <a:br>
              <a:rPr lang="fr-FR" sz="2800" dirty="0" smtClean="0">
                <a:solidFill>
                  <a:srgbClr val="29235C"/>
                </a:solidFill>
                <a:latin typeface="+mn-lt"/>
              </a:rPr>
            </a:br>
            <a:r>
              <a:rPr lang="fr-FR" sz="2800" dirty="0" smtClean="0">
                <a:solidFill>
                  <a:srgbClr val="29235C"/>
                </a:solidFill>
                <a:latin typeface="+mn-lt"/>
              </a:rPr>
              <a:t>06 14 07 71 60</a:t>
            </a:r>
            <a:r>
              <a:rPr lang="fr-FR" sz="2800" dirty="0" smtClean="0">
                <a:solidFill>
                  <a:srgbClr val="29235C"/>
                </a:solidFill>
              </a:rPr>
              <a:t/>
            </a:r>
            <a:br>
              <a:rPr lang="fr-FR" sz="2800" dirty="0" smtClean="0">
                <a:solidFill>
                  <a:srgbClr val="29235C"/>
                </a:solidFill>
              </a:rPr>
            </a:br>
            <a:r>
              <a:rPr lang="fr-FR" sz="2800" dirty="0" smtClean="0">
                <a:solidFill>
                  <a:srgbClr val="29235C"/>
                </a:solidFill>
              </a:rPr>
              <a:t/>
            </a:r>
            <a:br>
              <a:rPr lang="fr-FR" sz="2800" dirty="0" smtClean="0">
                <a:solidFill>
                  <a:srgbClr val="29235C"/>
                </a:solidFill>
              </a:rPr>
            </a:br>
            <a:r>
              <a:rPr lang="fr-FR" sz="2800" dirty="0" smtClean="0">
                <a:solidFill>
                  <a:srgbClr val="29235C"/>
                </a:solidFill>
                <a:hlinkClick r:id="rId2"/>
              </a:rPr>
              <a:t>http://clemi.fr</a:t>
            </a:r>
            <a:r>
              <a:rPr lang="fr-FR" sz="2800" dirty="0" smtClean="0">
                <a:solidFill>
                  <a:srgbClr val="29235C"/>
                </a:solidFill>
              </a:rPr>
              <a:t> </a:t>
            </a:r>
            <a:endParaRPr lang="fr-FR" sz="2800" dirty="0">
              <a:solidFill>
                <a:srgbClr val="29235C"/>
              </a:solidFill>
            </a:endParaRPr>
          </a:p>
        </p:txBody>
      </p:sp>
    </p:spTree>
    <p:extLst>
      <p:ext uri="{BB962C8B-B14F-4D97-AF65-F5344CB8AC3E}">
        <p14:creationId xmlns:p14="http://schemas.microsoft.com/office/powerpoint/2010/main" val="870393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0881" y="-166570"/>
            <a:ext cx="7999174" cy="1525004"/>
          </a:xfrm>
        </p:spPr>
        <p:txBody>
          <a:bodyPr>
            <a:normAutofit/>
          </a:bodyPr>
          <a:lstStyle/>
          <a:p>
            <a:r>
              <a:rPr lang="fr-FR" sz="3600" b="1" dirty="0" smtClean="0"/>
              <a:t/>
            </a:r>
            <a:br>
              <a:rPr lang="fr-FR" sz="3600" b="1" dirty="0" smtClean="0"/>
            </a:br>
            <a:r>
              <a:rPr lang="fr-FR" sz="3600" b="1" dirty="0" smtClean="0"/>
              <a:t>Partenaires</a:t>
            </a:r>
            <a:endParaRPr lang="fr-FR" sz="3600" dirty="0"/>
          </a:p>
        </p:txBody>
      </p:sp>
      <p:sp>
        <p:nvSpPr>
          <p:cNvPr id="3" name="ZoneTexte 2"/>
          <p:cNvSpPr txBox="1"/>
          <p:nvPr/>
        </p:nvSpPr>
        <p:spPr>
          <a:xfrm>
            <a:off x="3084286" y="1850571"/>
            <a:ext cx="184666" cy="369332"/>
          </a:xfrm>
          <a:prstGeom prst="rect">
            <a:avLst/>
          </a:prstGeom>
          <a:noFill/>
        </p:spPr>
        <p:txBody>
          <a:bodyPr wrap="none" rtlCol="0">
            <a:spAutoFit/>
          </a:bodyPr>
          <a:lstStyle/>
          <a:p>
            <a:endParaRPr lang="fr-FR" dirty="0"/>
          </a:p>
        </p:txBody>
      </p:sp>
      <p:pic>
        <p:nvPicPr>
          <p:cNvPr id="5" name="Image 4" descr="Capture d’écran 2016-11-21 à 17.50.03.png"/>
          <p:cNvPicPr>
            <a:picLocks noChangeAspect="1"/>
          </p:cNvPicPr>
          <p:nvPr/>
        </p:nvPicPr>
        <p:blipFill>
          <a:blip r:embed="rId2"/>
          <a:stretch>
            <a:fillRect/>
          </a:stretch>
        </p:blipFill>
        <p:spPr>
          <a:xfrm>
            <a:off x="4235143" y="1358875"/>
            <a:ext cx="1760431" cy="1976755"/>
          </a:xfrm>
          <a:prstGeom prst="rect">
            <a:avLst/>
          </a:prstGeom>
        </p:spPr>
      </p:pic>
      <p:pic>
        <p:nvPicPr>
          <p:cNvPr id="7" name="Image 6" descr="Capture d’écran 2016-11-21 à 17.48.10.png"/>
          <p:cNvPicPr>
            <a:picLocks noChangeAspect="1"/>
          </p:cNvPicPr>
          <p:nvPr/>
        </p:nvPicPr>
        <p:blipFill>
          <a:blip r:embed="rId3"/>
          <a:stretch>
            <a:fillRect/>
          </a:stretch>
        </p:blipFill>
        <p:spPr>
          <a:xfrm>
            <a:off x="5996982" y="1784201"/>
            <a:ext cx="2419567" cy="1543706"/>
          </a:xfrm>
          <a:prstGeom prst="rect">
            <a:avLst/>
          </a:prstGeom>
        </p:spPr>
      </p:pic>
      <p:pic>
        <p:nvPicPr>
          <p:cNvPr id="8" name="Image 7" descr="Capture d’écran 2016-11-21 à 17.44.41.png"/>
          <p:cNvPicPr>
            <a:picLocks noChangeAspect="1"/>
          </p:cNvPicPr>
          <p:nvPr/>
        </p:nvPicPr>
        <p:blipFill>
          <a:blip r:embed="rId4"/>
          <a:stretch>
            <a:fillRect/>
          </a:stretch>
        </p:blipFill>
        <p:spPr>
          <a:xfrm>
            <a:off x="2694554" y="3539470"/>
            <a:ext cx="3113858" cy="1217235"/>
          </a:xfrm>
          <a:prstGeom prst="rect">
            <a:avLst/>
          </a:prstGeom>
        </p:spPr>
      </p:pic>
      <p:pic>
        <p:nvPicPr>
          <p:cNvPr id="9" name="Image 8" descr="Capture d’écran 2016-11-21 à 17.43.57.png"/>
          <p:cNvPicPr>
            <a:picLocks noChangeAspect="1"/>
          </p:cNvPicPr>
          <p:nvPr/>
        </p:nvPicPr>
        <p:blipFill>
          <a:blip r:embed="rId5"/>
          <a:stretch>
            <a:fillRect/>
          </a:stretch>
        </p:blipFill>
        <p:spPr>
          <a:xfrm>
            <a:off x="6639713" y="3353292"/>
            <a:ext cx="2334779" cy="1431921"/>
          </a:xfrm>
          <a:prstGeom prst="rect">
            <a:avLst/>
          </a:prstGeom>
        </p:spPr>
      </p:pic>
      <p:pic>
        <p:nvPicPr>
          <p:cNvPr id="10" name="Image 9" descr="logo_frequence_ecoles.jpg"/>
          <p:cNvPicPr>
            <a:picLocks noChangeAspect="1"/>
          </p:cNvPicPr>
          <p:nvPr/>
        </p:nvPicPr>
        <p:blipFill>
          <a:blip r:embed="rId6"/>
          <a:stretch>
            <a:fillRect/>
          </a:stretch>
        </p:blipFill>
        <p:spPr>
          <a:xfrm>
            <a:off x="6877469" y="5089602"/>
            <a:ext cx="2365953" cy="1415293"/>
          </a:xfrm>
          <a:prstGeom prst="rect">
            <a:avLst/>
          </a:prstGeom>
        </p:spPr>
      </p:pic>
      <p:pic>
        <p:nvPicPr>
          <p:cNvPr id="11" name="Image 10" descr="Logo.png"/>
          <p:cNvPicPr>
            <a:picLocks noChangeAspect="1"/>
          </p:cNvPicPr>
          <p:nvPr/>
        </p:nvPicPr>
        <p:blipFill>
          <a:blip r:embed="rId7"/>
          <a:stretch>
            <a:fillRect/>
          </a:stretch>
        </p:blipFill>
        <p:spPr>
          <a:xfrm>
            <a:off x="4134199" y="5304610"/>
            <a:ext cx="2032250" cy="1190031"/>
          </a:xfrm>
          <a:prstGeom prst="rect">
            <a:avLst/>
          </a:prstGeom>
        </p:spPr>
      </p:pic>
    </p:spTree>
    <p:extLst>
      <p:ext uri="{BB962C8B-B14F-4D97-AF65-F5344CB8AC3E}">
        <p14:creationId xmlns:p14="http://schemas.microsoft.com/office/powerpoint/2010/main" val="3944703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2985</TotalTime>
  <Words>181</Words>
  <Application>Microsoft Office PowerPoint</Application>
  <PresentationFormat>Personnalisé</PresentationFormat>
  <Paragraphs>61</Paragraphs>
  <Slides>8</Slides>
  <Notes>0</Notes>
  <HiddenSlides>0</HiddenSlides>
  <MMClips>0</MMClips>
  <ScaleCrop>false</ScaleCrop>
  <HeadingPairs>
    <vt:vector size="4" baseType="variant">
      <vt:variant>
        <vt:lpstr>Thème</vt:lpstr>
      </vt:variant>
      <vt:variant>
        <vt:i4>2</vt:i4>
      </vt:variant>
      <vt:variant>
        <vt:lpstr>Titres des diapositives</vt:lpstr>
      </vt:variant>
      <vt:variant>
        <vt:i4>8</vt:i4>
      </vt:variant>
    </vt:vector>
  </HeadingPairs>
  <TitlesOfParts>
    <vt:vector size="10" baseType="lpstr">
      <vt:lpstr>Conception personnalisée</vt:lpstr>
      <vt:lpstr>2_Conception personnalisée</vt:lpstr>
      <vt:lpstr>Présentation PowerPoint</vt:lpstr>
      <vt:lpstr>Présentation</vt:lpstr>
      <vt:lpstr> MARDI 10 janvier </vt:lpstr>
      <vt:lpstr>  MERCREDI 11 janvier </vt:lpstr>
      <vt:lpstr>MERCREDI 11 janvier</vt:lpstr>
      <vt:lpstr>Inscriptions </vt:lpstr>
      <vt:lpstr>  CONTACTS - CLEMI </vt:lpstr>
      <vt:lpstr> Partenaires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Kévin Legros</dc:creator>
  <cp:lastModifiedBy>Nicole PAVONI</cp:lastModifiedBy>
  <cp:revision>106</cp:revision>
  <cp:lastPrinted>2016-12-06T15:54:34Z</cp:lastPrinted>
  <dcterms:created xsi:type="dcterms:W3CDTF">2016-12-06T11:10:56Z</dcterms:created>
  <dcterms:modified xsi:type="dcterms:W3CDTF">2017-01-19T15:55:35Z</dcterms:modified>
</cp:coreProperties>
</file>