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5" r:id="rId9"/>
    <p:sldId id="266" r:id="rId10"/>
    <p:sldId id="262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de_calcul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rgbClr val="663300"/>
              </a:solidFill>
            </a:ln>
          </c:spPr>
          <c:marker>
            <c:symbol val="none"/>
          </c:marker>
          <c:cat>
            <c:strRef>
              <c:f>Feuil1!$B$3:$G$3</c:f>
              <c:strCache>
                <c:ptCount val="6"/>
                <c:pt idx="0">
                  <c:v>2017.</c:v>
                </c:pt>
                <c:pt idx="1">
                  <c:v>2018.</c:v>
                </c:pt>
                <c:pt idx="2">
                  <c:v>2019.</c:v>
                </c:pt>
                <c:pt idx="3">
                  <c:v>2020.</c:v>
                </c:pt>
                <c:pt idx="4">
                  <c:v>2021.</c:v>
                </c:pt>
                <c:pt idx="5">
                  <c:v>2022.</c:v>
                </c:pt>
              </c:strCache>
            </c:strRef>
          </c:cat>
          <c:val>
            <c:numRef>
              <c:f>Feuil1!$B$4:$G$4</c:f>
              <c:numCache>
                <c:formatCode>General</c:formatCode>
                <c:ptCount val="6"/>
                <c:pt idx="0">
                  <c:v>82</c:v>
                </c:pt>
                <c:pt idx="1">
                  <c:v>80</c:v>
                </c:pt>
                <c:pt idx="2">
                  <c:v>78</c:v>
                </c:pt>
                <c:pt idx="3">
                  <c:v>92</c:v>
                </c:pt>
                <c:pt idx="4">
                  <c:v>79</c:v>
                </c:pt>
                <c:pt idx="5">
                  <c:v>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31-4397-8F84-965B841FE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220160"/>
        <c:axId val="232218624"/>
      </c:lineChart>
      <c:catAx>
        <c:axId val="232220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218624"/>
        <c:crosses val="autoZero"/>
        <c:auto val="1"/>
        <c:lblAlgn val="ctr"/>
        <c:lblOffset val="100"/>
        <c:noMultiLvlLbl val="0"/>
      </c:catAx>
      <c:valAx>
        <c:axId val="232218624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23222016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rgbClr val="663300"/>
          </a:solidFill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100BB5-8537-438C-BCB2-95A86CF1BAA5}" type="datetimeFigureOut">
              <a:rPr lang="fr-FR" smtClean="0"/>
              <a:t>10/01/2023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9E9BB2-058B-40ED-B151-CEF88B97BD8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45956" y="3356992"/>
            <a:ext cx="3313355" cy="1702160"/>
          </a:xfrm>
        </p:spPr>
        <p:txBody>
          <a:bodyPr/>
          <a:lstStyle/>
          <a:p>
            <a:r>
              <a:rPr lang="fr-FR" dirty="0" smtClean="0"/>
              <a:t>REP</a:t>
            </a:r>
            <a:br>
              <a:rPr lang="fr-FR" dirty="0" smtClean="0"/>
            </a:br>
            <a:r>
              <a:rPr lang="fr-FR" dirty="0" smtClean="0"/>
              <a:t>Moulins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1539598" cy="32403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0928"/>
            <a:ext cx="1558147" cy="36450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41670" y="11247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Unis pour construire un avenir à chacun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1328"/>
            <a:ext cx="1152128" cy="38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89642" y="5660684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Visite de Mr le Recteur du 10 janvier 2023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3605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24744" cy="11430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Lever de rideau sur le club spectacle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09" y="1429527"/>
            <a:ext cx="3419872" cy="25649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9" y="1412776"/>
            <a:ext cx="3417647" cy="25649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1995686" cy="26609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89" y="4077071"/>
            <a:ext cx="1534963" cy="23011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60" y="4122975"/>
            <a:ext cx="1612021" cy="227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517253"/>
            <a:ext cx="7024744" cy="1143000"/>
          </a:xfrm>
        </p:spPr>
        <p:txBody>
          <a:bodyPr/>
          <a:lstStyle/>
          <a:p>
            <a:r>
              <a:rPr lang="fr-FR" dirty="0" smtClean="0"/>
              <a:t>Structure du réseau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19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740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836850" y="2060848"/>
            <a:ext cx="7488832" cy="374441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Quelques chiffres : </a:t>
            </a:r>
            <a:r>
              <a:rPr lang="fr-FR" b="1" dirty="0"/>
              <a:t>e</a:t>
            </a:r>
            <a:r>
              <a:rPr lang="fr-FR" b="1" dirty="0" smtClean="0"/>
              <a:t>ffectifs</a:t>
            </a:r>
            <a:endParaRPr lang="fr-FR" b="1" dirty="0"/>
          </a:p>
        </p:txBody>
      </p:sp>
      <p:sp>
        <p:nvSpPr>
          <p:cNvPr id="4" name="Ellipse 3"/>
          <p:cNvSpPr/>
          <p:nvPr/>
        </p:nvSpPr>
        <p:spPr>
          <a:xfrm>
            <a:off x="2267744" y="2996952"/>
            <a:ext cx="20882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Collège</a:t>
            </a:r>
          </a:p>
          <a:p>
            <a:pPr algn="ctr"/>
            <a:r>
              <a:rPr lang="fr-FR" dirty="0" smtClean="0"/>
              <a:t>482 élèves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4589165" y="2658616"/>
            <a:ext cx="25202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Maternelle</a:t>
            </a:r>
          </a:p>
          <a:p>
            <a:pPr algn="ctr"/>
            <a:r>
              <a:rPr lang="fr-FR" dirty="0" smtClean="0"/>
              <a:t>347 élèves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788024" y="3753174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Elémentaire</a:t>
            </a:r>
          </a:p>
          <a:p>
            <a:pPr algn="ctr"/>
            <a:r>
              <a:rPr lang="fr-FR" dirty="0" smtClean="0"/>
              <a:t>414 élèves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3728" y="458112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Réseau </a:t>
            </a:r>
          </a:p>
          <a:p>
            <a:pPr algn="ctr"/>
            <a:r>
              <a:rPr lang="fr-FR" b="1" dirty="0" smtClean="0">
                <a:solidFill>
                  <a:schemeClr val="bg1">
                    <a:lumMod val="95000"/>
                  </a:schemeClr>
                </a:solidFill>
              </a:rPr>
              <a:t>1243 élèves</a:t>
            </a:r>
            <a:endParaRPr lang="fr-F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/>
          <a:lstStyle/>
          <a:p>
            <a:r>
              <a:rPr lang="fr-FR" dirty="0" smtClean="0"/>
              <a:t>Quelques chiffres…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043608" y="2060848"/>
            <a:ext cx="3168352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30,9% de nos élèves résident en QPV</a:t>
            </a:r>
            <a:endParaRPr lang="fr-FR" b="1" dirty="0"/>
          </a:p>
        </p:txBody>
      </p:sp>
      <p:sp>
        <p:nvSpPr>
          <p:cNvPr id="5" name="Ellipse 4"/>
          <p:cNvSpPr/>
          <p:nvPr/>
        </p:nvSpPr>
        <p:spPr>
          <a:xfrm>
            <a:off x="5004048" y="2456892"/>
            <a:ext cx="3024336" cy="13681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39,8% de nos élèves sont boursier dont 17,3% à taux 3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4499992" y="4520110"/>
            <a:ext cx="3672408" cy="1260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En 2022, 87% de nos élèves ont obtenu le DNB</a:t>
            </a:r>
            <a:endParaRPr lang="fr-FR" b="1" dirty="0"/>
          </a:p>
        </p:txBody>
      </p:sp>
      <p:sp>
        <p:nvSpPr>
          <p:cNvPr id="7" name="Ellipse 6"/>
          <p:cNvSpPr/>
          <p:nvPr/>
        </p:nvSpPr>
        <p:spPr>
          <a:xfrm>
            <a:off x="1403648" y="3501008"/>
            <a:ext cx="3096344" cy="122413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60,4% de PCS défavorisées</a:t>
            </a:r>
            <a:endParaRPr lang="fr-FR" b="1" dirty="0"/>
          </a:p>
        </p:txBody>
      </p:sp>
      <p:sp>
        <p:nvSpPr>
          <p:cNvPr id="8" name="Ellipse 7"/>
          <p:cNvSpPr/>
          <p:nvPr/>
        </p:nvSpPr>
        <p:spPr>
          <a:xfrm>
            <a:off x="1403648" y="5229200"/>
            <a:ext cx="2808312" cy="10801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IPS hors SEGPA 87,5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232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024744" cy="1143000"/>
          </a:xfrm>
        </p:spPr>
        <p:txBody>
          <a:bodyPr/>
          <a:lstStyle/>
          <a:p>
            <a:r>
              <a:rPr lang="fr-FR" dirty="0" smtClean="0"/>
              <a:t>Les évaluations</a:t>
            </a:r>
            <a:endParaRPr lang="fr-FR" dirty="0"/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842062"/>
              </p:ext>
            </p:extLst>
          </p:nvPr>
        </p:nvGraphicFramePr>
        <p:xfrm>
          <a:off x="5220072" y="1772816"/>
          <a:ext cx="3366120" cy="165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93638"/>
              </p:ext>
            </p:extLst>
          </p:nvPr>
        </p:nvGraphicFramePr>
        <p:xfrm>
          <a:off x="611560" y="2204864"/>
          <a:ext cx="4470402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3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6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6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6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Hors EP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Etab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Dept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Acad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Dept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Acad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Français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8,3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9,0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8,4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9,3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9,8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Mathématiques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9,3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9,8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8,7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10,2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11,0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8572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Ellipse 7"/>
          <p:cNvSpPr/>
          <p:nvPr/>
        </p:nvSpPr>
        <p:spPr>
          <a:xfrm>
            <a:off x="2437727" y="2132856"/>
            <a:ext cx="648072" cy="115212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5576" y="1556792"/>
            <a:ext cx="11521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 DNB :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3568" y="3717032"/>
            <a:ext cx="784887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Les évaluations de sixième : </a:t>
            </a:r>
            <a:r>
              <a:rPr lang="fr-FR" sz="1400" b="1" dirty="0" smtClean="0"/>
              <a:t>« Maîtrise insuffisante » et « Maîtrise fragile »</a:t>
            </a:r>
            <a:endParaRPr lang="fr-FR" sz="1400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35085"/>
              </p:ext>
            </p:extLst>
          </p:nvPr>
        </p:nvGraphicFramePr>
        <p:xfrm>
          <a:off x="1763689" y="4221088"/>
          <a:ext cx="4464495" cy="20162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2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 </a:t>
                      </a:r>
                      <a:r>
                        <a:rPr lang="fr-FR" sz="1100" b="1" u="none" strike="noStrike" dirty="0" smtClean="0">
                          <a:effectLst/>
                        </a:rPr>
                        <a:t>2021-22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Français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Mathématiques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EP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Dept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effectLst/>
                        </a:rPr>
                        <a:t>14,4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37,9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Acad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16,5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39,4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Hors EP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Dept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11,0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effectLst/>
                        </a:rPr>
                        <a:t>28,7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5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 err="1">
                          <a:effectLst/>
                        </a:rPr>
                        <a:t>Acad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9,1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 smtClean="0">
                          <a:effectLst/>
                        </a:rPr>
                        <a:t>24,5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2021-22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Etab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21,2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85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u="none" strike="noStrike" dirty="0">
                          <a:effectLst/>
                        </a:rPr>
                        <a:t>2022-23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Etab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76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effectLst/>
                        </a:rPr>
                        <a:t>70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Nos actions en 2022-2023 :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Création d’un quartier frugal hors les murs</a:t>
            </a:r>
          </a:p>
          <a:p>
            <a:r>
              <a:rPr lang="fr-FR" dirty="0" smtClean="0"/>
              <a:t>Liaison cycle 3 : </a:t>
            </a:r>
          </a:p>
          <a:p>
            <a:pPr lvl="1"/>
            <a:r>
              <a:rPr lang="fr-FR" dirty="0" smtClean="0"/>
              <a:t>Lecture CP- 4</a:t>
            </a:r>
            <a:r>
              <a:rPr lang="fr-FR" baseline="30000" dirty="0" smtClean="0"/>
              <a:t>ème</a:t>
            </a:r>
            <a:r>
              <a:rPr lang="fr-FR" dirty="0" smtClean="0"/>
              <a:t> SEGPA</a:t>
            </a:r>
          </a:p>
          <a:p>
            <a:pPr lvl="1"/>
            <a:r>
              <a:rPr lang="fr-FR" dirty="0" smtClean="0"/>
              <a:t>Espagnol pour les CE1</a:t>
            </a:r>
          </a:p>
          <a:p>
            <a:pPr lvl="1"/>
            <a:r>
              <a:rPr lang="fr-FR" dirty="0" smtClean="0"/>
              <a:t>Présentation de la classe bi-langue au CM2</a:t>
            </a:r>
          </a:p>
          <a:p>
            <a:pPr lvl="1"/>
            <a:r>
              <a:rPr lang="fr-FR" dirty="0" smtClean="0"/>
              <a:t>1,5 ETP d’AED pour le premier degré (une AED intervenant à la fois au collège et dans les écoles)</a:t>
            </a:r>
          </a:p>
          <a:p>
            <a:pPr lvl="1"/>
            <a:r>
              <a:rPr lang="fr-FR" dirty="0" smtClean="0"/>
              <a:t>Intervention de l’infirmière du collège dans le cadre de l’éducation à la santé à l’école Léonard de Vinci</a:t>
            </a:r>
          </a:p>
          <a:p>
            <a:r>
              <a:rPr lang="fr-FR" dirty="0" smtClean="0"/>
              <a:t>Journée de formation inter-degré le 31/01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83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024744" cy="1143000"/>
          </a:xfrm>
        </p:spPr>
        <p:txBody>
          <a:bodyPr/>
          <a:lstStyle/>
          <a:p>
            <a:r>
              <a:rPr lang="fr-FR" dirty="0" smtClean="0"/>
              <a:t>Le quartier frugal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7867850" cy="38884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3244" y="4725144"/>
            <a:ext cx="10801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Collège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724128" y="3284984"/>
            <a:ext cx="194421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Quartier frugal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6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5539828" cy="54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6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9" y="1844824"/>
            <a:ext cx="7965579" cy="283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5576" y="147549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Principe de plantation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27984" y="3831103"/>
            <a:ext cx="406325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Légende :</a:t>
            </a:r>
          </a:p>
          <a:p>
            <a:endParaRPr lang="fr-FR" sz="1200" dirty="0" smtClean="0"/>
          </a:p>
          <a:p>
            <a:r>
              <a:rPr lang="fr-FR" sz="1200" dirty="0" smtClean="0"/>
              <a:t>1 – Treille métallique-  Belle de Boskoop, calville blanche, </a:t>
            </a:r>
            <a:r>
              <a:rPr lang="fr-FR" sz="1200" dirty="0" err="1" smtClean="0"/>
              <a:t>Jonagold</a:t>
            </a:r>
            <a:r>
              <a:rPr lang="fr-FR" sz="1200" dirty="0" smtClean="0"/>
              <a:t>, Melrose, Reine des reinettes, Reinette grise</a:t>
            </a:r>
          </a:p>
          <a:p>
            <a:endParaRPr lang="fr-FR" sz="1200" dirty="0"/>
          </a:p>
          <a:p>
            <a:r>
              <a:rPr lang="fr-FR" sz="1200" dirty="0" smtClean="0"/>
              <a:t>2 – Treille pour cordon – espèces identiques</a:t>
            </a:r>
          </a:p>
          <a:p>
            <a:endParaRPr lang="fr-FR" sz="1200" dirty="0"/>
          </a:p>
          <a:p>
            <a:r>
              <a:rPr lang="fr-FR" sz="1200" dirty="0" smtClean="0"/>
              <a:t>3 – Bacs en bois – </a:t>
            </a:r>
            <a:r>
              <a:rPr lang="fr-FR" sz="1200" dirty="0" err="1" smtClean="0"/>
              <a:t>Rubus</a:t>
            </a:r>
            <a:r>
              <a:rPr lang="fr-FR" sz="1200" dirty="0" smtClean="0"/>
              <a:t> </a:t>
            </a:r>
            <a:r>
              <a:rPr lang="fr-FR" sz="1200" dirty="0" err="1" smtClean="0"/>
              <a:t>iaeus</a:t>
            </a:r>
            <a:r>
              <a:rPr lang="fr-FR" sz="1200" dirty="0" smtClean="0"/>
              <a:t> </a:t>
            </a:r>
            <a:r>
              <a:rPr lang="fr-FR" sz="1200" dirty="0" err="1" smtClean="0"/>
              <a:t>heritage</a:t>
            </a:r>
            <a:r>
              <a:rPr lang="fr-FR" sz="1200" dirty="0" smtClean="0"/>
              <a:t>, </a:t>
            </a:r>
            <a:r>
              <a:rPr lang="fr-FR" sz="1200" dirty="0" err="1" smtClean="0"/>
              <a:t>Rubus</a:t>
            </a:r>
            <a:r>
              <a:rPr lang="fr-FR" sz="1200" dirty="0" smtClean="0"/>
              <a:t> </a:t>
            </a:r>
            <a:r>
              <a:rPr lang="fr-FR" sz="1200" dirty="0" err="1" smtClean="0"/>
              <a:t>fructicosus</a:t>
            </a:r>
            <a:endParaRPr lang="fr-FR" sz="1200" dirty="0" smtClean="0"/>
          </a:p>
          <a:p>
            <a:endParaRPr lang="fr-FR" sz="1200" dirty="0"/>
          </a:p>
          <a:p>
            <a:r>
              <a:rPr lang="fr-FR" sz="1200" dirty="0" smtClean="0"/>
              <a:t>4 – Plantation en limite de propriété – </a:t>
            </a:r>
            <a:r>
              <a:rPr lang="fr-FR" sz="1200" dirty="0" err="1" smtClean="0"/>
              <a:t>Actinédia</a:t>
            </a:r>
            <a:r>
              <a:rPr lang="fr-FR" sz="1200" dirty="0" smtClean="0"/>
              <a:t> </a:t>
            </a:r>
            <a:r>
              <a:rPr lang="fr-FR" sz="1200" dirty="0" err="1" smtClean="0"/>
              <a:t>issai</a:t>
            </a:r>
            <a:r>
              <a:rPr lang="fr-FR" sz="1200" dirty="0" smtClean="0"/>
              <a:t> ou </a:t>
            </a:r>
            <a:r>
              <a:rPr lang="fr-FR" sz="1200" dirty="0" err="1" smtClean="0"/>
              <a:t>arguta</a:t>
            </a:r>
            <a:r>
              <a:rPr lang="fr-FR" sz="1200" dirty="0" smtClean="0"/>
              <a:t> + </a:t>
            </a:r>
            <a:r>
              <a:rPr lang="fr-FR" sz="1200" dirty="0" err="1" smtClean="0"/>
              <a:t>Vitis</a:t>
            </a:r>
            <a:r>
              <a:rPr lang="fr-FR" sz="1200" dirty="0" smtClean="0"/>
              <a:t> </a:t>
            </a:r>
            <a:r>
              <a:rPr lang="fr-FR" sz="1200" dirty="0" err="1" smtClean="0"/>
              <a:t>amandin</a:t>
            </a:r>
            <a:r>
              <a:rPr lang="fr-FR" sz="1200" dirty="0" smtClean="0"/>
              <a:t> + </a:t>
            </a:r>
            <a:r>
              <a:rPr lang="fr-FR" sz="1200" dirty="0" err="1" smtClean="0"/>
              <a:t>Ampelia</a:t>
            </a:r>
            <a:r>
              <a:rPr lang="fr-FR" sz="1200" dirty="0" smtClean="0"/>
              <a:t> </a:t>
            </a:r>
            <a:r>
              <a:rPr lang="fr-FR" sz="1200" dirty="0" err="1" smtClean="0"/>
              <a:t>aladin</a:t>
            </a:r>
            <a:endParaRPr lang="fr-FR" sz="1200" dirty="0"/>
          </a:p>
        </p:txBody>
      </p:sp>
      <p:pic>
        <p:nvPicPr>
          <p:cNvPr id="2052" name="Picture 4" descr="Rubus idaeus ´Héritage´ | Acheter des plantes en lig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60" y="5589240"/>
            <a:ext cx="865312" cy="86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mmier Belle de Boskoop Grise - Malus domest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58" y="404664"/>
            <a:ext cx="1385861" cy="9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ommier Jonagold | Silence, ça pousse !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r="25897"/>
          <a:stretch/>
        </p:blipFill>
        <p:spPr bwMode="auto">
          <a:xfrm>
            <a:off x="1911520" y="427696"/>
            <a:ext cx="575810" cy="8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mmier 'Melrose' : taille en gobelet, en pot Pot de 10 litres , taille en  quenouille, 2 ans - Gamm Ve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330" y="404664"/>
            <a:ext cx="919866" cy="91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mme Reine des Reinettes : Culture, Récolte, Conservation| Détente Jardi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96" y="427696"/>
            <a:ext cx="1180213" cy="8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1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418</TotalTime>
  <Words>294</Words>
  <Application>Microsoft Office PowerPoint</Application>
  <PresentationFormat>Affichage à l'écran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Wingdings 2</vt:lpstr>
      <vt:lpstr>Austin</vt:lpstr>
      <vt:lpstr>REP Moulins </vt:lpstr>
      <vt:lpstr>Structure du réseau</vt:lpstr>
      <vt:lpstr>Quelques chiffres : effectifs</vt:lpstr>
      <vt:lpstr>Quelques chiffres…</vt:lpstr>
      <vt:lpstr>Les évaluations</vt:lpstr>
      <vt:lpstr>Nos actions en 2022-2023 :</vt:lpstr>
      <vt:lpstr>Le quartier frugal</vt:lpstr>
      <vt:lpstr>Présentation PowerPoint</vt:lpstr>
      <vt:lpstr>Présentation PowerPoint</vt:lpstr>
      <vt:lpstr>Lever de rideau sur le club spectacle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 Moulins </dc:title>
  <dc:creator>Pascale FOUCAULT</dc:creator>
  <cp:lastModifiedBy>Pascale FOUCAULT</cp:lastModifiedBy>
  <cp:revision>25</cp:revision>
  <dcterms:created xsi:type="dcterms:W3CDTF">2023-01-05T15:34:03Z</dcterms:created>
  <dcterms:modified xsi:type="dcterms:W3CDTF">2023-01-10T15:26:34Z</dcterms:modified>
</cp:coreProperties>
</file>